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1" r:id="rId6"/>
    <p:sldId id="260"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3" d="100"/>
          <a:sy n="63" d="100"/>
        </p:scale>
        <p:origin x="656" y="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34" d="100"/>
          <a:sy n="134" d="100"/>
        </p:scale>
        <p:origin x="908" y="-27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757A9-1AC2-4B45-83F1-8E204A313ED7}" type="datetimeFigureOut">
              <a:rPr lang="en-GB" smtClean="0"/>
              <a:pPr/>
              <a:t>31/03/2023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21D36-97FD-49B7-B329-3234CC1FCC8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Flying </a:t>
            </a:r>
            <a:r>
              <a:rPr lang="en-GB" dirty="0" err="1"/>
              <a:t>Metamoja</a:t>
            </a:r>
            <a:r>
              <a:rPr lang="en-GB" dirty="0"/>
              <a:t> Game can be played as a stand alone game without the accompanying PowerPoint slides. However we hope that these slides will help transport participants in their imaginations to these communities. The last 2 pages of the game instructions can also be printed and given to participants as two real life examples. </a:t>
            </a:r>
          </a:p>
        </p:txBody>
      </p:sp>
      <p:sp>
        <p:nvSpPr>
          <p:cNvPr id="4" name="Slide Number Placeholder 3"/>
          <p:cNvSpPr>
            <a:spLocks noGrp="1"/>
          </p:cNvSpPr>
          <p:nvPr>
            <p:ph type="sldNum" sz="quarter" idx="5"/>
          </p:nvPr>
        </p:nvSpPr>
        <p:spPr/>
        <p:txBody>
          <a:bodyPr/>
          <a:lstStyle/>
          <a:p>
            <a:fld id="{1B021D36-97FD-49B7-B329-3234CC1FCC81}" type="slidenum">
              <a:rPr lang="en-GB" smtClean="0"/>
              <a:pPr/>
              <a:t>1</a:t>
            </a:fld>
            <a:endParaRPr lang="en-GB"/>
          </a:p>
        </p:txBody>
      </p:sp>
    </p:spTree>
    <p:extLst>
      <p:ext uri="{BB962C8B-B14F-4D97-AF65-F5344CB8AC3E}">
        <p14:creationId xmlns:p14="http://schemas.microsoft.com/office/powerpoint/2010/main" val="347837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021D36-97FD-49B7-B329-3234CC1FCC81}" type="slidenum">
              <a:rPr lang="en-GB" smtClean="0"/>
              <a:pPr/>
              <a:t>2</a:t>
            </a:fld>
            <a:endParaRPr lang="en-GB"/>
          </a:p>
        </p:txBody>
      </p:sp>
    </p:spTree>
    <p:extLst>
      <p:ext uri="{BB962C8B-B14F-4D97-AF65-F5344CB8AC3E}">
        <p14:creationId xmlns:p14="http://schemas.microsoft.com/office/powerpoint/2010/main" val="413955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7F72D7-8FE2-42D3-B64B-64E734899C14}" type="datetimeFigureOut">
              <a:rPr lang="en-GB" smtClean="0"/>
              <a:pPr/>
              <a:t>31/03/2023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BE6F77-4AAF-47D6-9989-6BFE87FEEA9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7F72D7-8FE2-42D3-B64B-64E734899C14}" type="datetimeFigureOut">
              <a:rPr lang="en-GB" smtClean="0"/>
              <a:pPr/>
              <a:t>31/03/2023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BE6F77-4AAF-47D6-9989-6BFE87FEEA9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7F72D7-8FE2-42D3-B64B-64E734899C14}" type="datetimeFigureOut">
              <a:rPr lang="en-GB" smtClean="0"/>
              <a:pPr/>
              <a:t>31/03/2023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BE6F77-4AAF-47D6-9989-6BFE87FEEA9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7F72D7-8FE2-42D3-B64B-64E734899C14}" type="datetimeFigureOut">
              <a:rPr lang="en-GB" smtClean="0"/>
              <a:pPr/>
              <a:t>31/03/2023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BE6F77-4AAF-47D6-9989-6BFE87FEEA9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7F72D7-8FE2-42D3-B64B-64E734899C14}" type="datetimeFigureOut">
              <a:rPr lang="en-GB" smtClean="0"/>
              <a:pPr/>
              <a:t>31/03/2023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BE6F77-4AAF-47D6-9989-6BFE87FEEA9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7F72D7-8FE2-42D3-B64B-64E734899C14}" type="datetimeFigureOut">
              <a:rPr lang="en-GB" smtClean="0"/>
              <a:pPr/>
              <a:t>31/03/2023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BE6F77-4AAF-47D6-9989-6BFE87FEEA9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7F72D7-8FE2-42D3-B64B-64E734899C14}" type="datetimeFigureOut">
              <a:rPr lang="en-GB" smtClean="0"/>
              <a:pPr/>
              <a:t>31/03/2023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BE6F77-4AAF-47D6-9989-6BFE87FEEA9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7F72D7-8FE2-42D3-B64B-64E734899C14}" type="datetimeFigureOut">
              <a:rPr lang="en-GB" smtClean="0"/>
              <a:pPr/>
              <a:t>31/03/2023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BE6F77-4AAF-47D6-9989-6BFE87FEEA9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F72D7-8FE2-42D3-B64B-64E734899C14}" type="datetimeFigureOut">
              <a:rPr lang="en-GB" smtClean="0"/>
              <a:pPr/>
              <a:t>31/03/2023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BE6F77-4AAF-47D6-9989-6BFE87FEEA9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7F72D7-8FE2-42D3-B64B-64E734899C14}" type="datetimeFigureOut">
              <a:rPr lang="en-GB" smtClean="0"/>
              <a:pPr/>
              <a:t>31/03/2023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BE6F77-4AAF-47D6-9989-6BFE87FEEA9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7F72D7-8FE2-42D3-B64B-64E734899C14}" type="datetimeFigureOut">
              <a:rPr lang="en-GB" smtClean="0"/>
              <a:pPr/>
              <a:t>31/03/2023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BE6F77-4AAF-47D6-9989-6BFE87FEEA9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rightGreenBand.png"/>
          <p:cNvPicPr>
            <a:picLocks noChangeAspect="1"/>
          </p:cNvPicPr>
          <p:nvPr userDrawn="1"/>
        </p:nvPicPr>
        <p:blipFill>
          <a:blip r:embed="rId13" cstate="print"/>
          <a:stretch>
            <a:fillRect/>
          </a:stretch>
        </p:blipFill>
        <p:spPr>
          <a:xfrm flipV="1">
            <a:off x="-180528" y="5818144"/>
            <a:ext cx="9505056" cy="121125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F72D7-8FE2-42D3-B64B-64E734899C14}" type="datetimeFigureOut">
              <a:rPr lang="en-GB" smtClean="0"/>
              <a:pPr/>
              <a:t>31/03/2023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E6F77-4AAF-47D6-9989-6BFE87FEEA96}" type="slidenum">
              <a:rPr lang="en-GB" smtClean="0"/>
              <a:pPr/>
              <a:t>‹#›</a:t>
            </a:fld>
            <a:endParaRPr lang="en-GB"/>
          </a:p>
        </p:txBody>
      </p:sp>
      <p:pic>
        <p:nvPicPr>
          <p:cNvPr id="1026" name="Picture 2"/>
          <p:cNvPicPr>
            <a:picLocks noChangeAspect="1" noChangeArrowheads="1"/>
          </p:cNvPicPr>
          <p:nvPr userDrawn="1"/>
        </p:nvPicPr>
        <p:blipFill>
          <a:blip r:embed="rId14" cstate="print"/>
          <a:srcRect/>
          <a:stretch>
            <a:fillRect/>
          </a:stretch>
        </p:blipFill>
        <p:spPr bwMode="auto">
          <a:xfrm>
            <a:off x="6300192" y="6165304"/>
            <a:ext cx="1224136" cy="288032"/>
          </a:xfrm>
          <a:prstGeom prst="rect">
            <a:avLst/>
          </a:prstGeom>
          <a:noFill/>
          <a:ln w="9525">
            <a:noFill/>
            <a:miter lim="800000"/>
            <a:headEnd/>
            <a:tailEnd/>
          </a:ln>
        </p:spPr>
      </p:pic>
      <p:pic>
        <p:nvPicPr>
          <p:cNvPr id="1028" name="Picture 4"/>
          <p:cNvPicPr>
            <a:picLocks noChangeAspect="1" noChangeArrowheads="1"/>
          </p:cNvPicPr>
          <p:nvPr userDrawn="1"/>
        </p:nvPicPr>
        <p:blipFill>
          <a:blip r:embed="rId15" cstate="print"/>
          <a:srcRect/>
          <a:stretch>
            <a:fillRect/>
          </a:stretch>
        </p:blipFill>
        <p:spPr bwMode="auto">
          <a:xfrm>
            <a:off x="7524328" y="6237312"/>
            <a:ext cx="93737" cy="144016"/>
          </a:xfrm>
          <a:prstGeom prst="rect">
            <a:avLst/>
          </a:prstGeom>
          <a:noFill/>
          <a:ln w="9525">
            <a:noFill/>
            <a:miter lim="800000"/>
            <a:headEnd/>
            <a:tailEnd/>
          </a:ln>
        </p:spPr>
      </p:pic>
      <p:pic>
        <p:nvPicPr>
          <p:cNvPr id="14" name="Picture 4"/>
          <p:cNvPicPr>
            <a:picLocks noChangeAspect="1" noChangeArrowheads="1"/>
          </p:cNvPicPr>
          <p:nvPr userDrawn="1"/>
        </p:nvPicPr>
        <p:blipFill>
          <a:blip r:embed="rId15" cstate="print"/>
          <a:srcRect/>
          <a:stretch>
            <a:fillRect/>
          </a:stretch>
        </p:blipFill>
        <p:spPr bwMode="auto">
          <a:xfrm>
            <a:off x="7524328" y="6264000"/>
            <a:ext cx="93737" cy="144016"/>
          </a:xfrm>
          <a:prstGeom prst="rect">
            <a:avLst/>
          </a:prstGeom>
          <a:noFill/>
          <a:ln w="9525">
            <a:noFill/>
            <a:miter lim="800000"/>
            <a:headEnd/>
            <a:tailEnd/>
          </a:ln>
        </p:spPr>
      </p:pic>
      <p:pic>
        <p:nvPicPr>
          <p:cNvPr id="15" name="Picture 4"/>
          <p:cNvPicPr>
            <a:picLocks noChangeArrowheads="1"/>
          </p:cNvPicPr>
          <p:nvPr userDrawn="1"/>
        </p:nvPicPr>
        <p:blipFill>
          <a:blip r:embed="rId16" cstate="print"/>
          <a:srcRect/>
          <a:stretch>
            <a:fillRect/>
          </a:stretch>
        </p:blipFill>
        <p:spPr bwMode="auto">
          <a:xfrm>
            <a:off x="7596335" y="6165305"/>
            <a:ext cx="72000" cy="113401"/>
          </a:xfrm>
          <a:prstGeom prst="rect">
            <a:avLst/>
          </a:prstGeom>
          <a:noFill/>
          <a:ln w="9525">
            <a:noFill/>
            <a:miter lim="800000"/>
            <a:headEnd/>
            <a:tailEnd/>
          </a:ln>
        </p:spPr>
      </p:pic>
      <p:pic>
        <p:nvPicPr>
          <p:cNvPr id="13" name="Picture 9" descr="MU logo.jpg                                                    002008E2Sallie Clack                   BE2D0427:"/>
          <p:cNvPicPr>
            <a:picLocks noChangeAspect="1" noChangeArrowheads="1"/>
          </p:cNvPicPr>
          <p:nvPr userDrawn="1"/>
        </p:nvPicPr>
        <p:blipFill>
          <a:blip r:embed="rId17" cstate="print">
            <a:clrChange>
              <a:clrFrom>
                <a:srgbClr val="FCFCFC"/>
              </a:clrFrom>
              <a:clrTo>
                <a:srgbClr val="FCFCFC">
                  <a:alpha val="0"/>
                </a:srgbClr>
              </a:clrTo>
            </a:clrChange>
          </a:blip>
          <a:srcRect/>
          <a:stretch>
            <a:fillRect/>
          </a:stretch>
        </p:blipFill>
        <p:spPr bwMode="auto">
          <a:xfrm>
            <a:off x="6286500" y="6143625"/>
            <a:ext cx="2667000" cy="500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2060"/>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703BCA9B-890D-0923-7CA7-2A88A14B70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3284984"/>
            <a:ext cx="4077994" cy="2640521"/>
          </a:xfrm>
          <a:prstGeom prst="rect">
            <a:avLst/>
          </a:prstGeom>
        </p:spPr>
      </p:pic>
      <p:sp>
        <p:nvSpPr>
          <p:cNvPr id="7" name="Rectangle 6">
            <a:extLst>
              <a:ext uri="{FF2B5EF4-FFF2-40B4-BE49-F238E27FC236}">
                <a16:creationId xmlns:a16="http://schemas.microsoft.com/office/drawing/2014/main" id="{7B8167D2-B506-BB49-DFA6-0269CF56050C}"/>
              </a:ext>
            </a:extLst>
          </p:cNvPr>
          <p:cNvSpPr/>
          <p:nvPr/>
        </p:nvSpPr>
        <p:spPr>
          <a:xfrm>
            <a:off x="0" y="1959025"/>
            <a:ext cx="9288761" cy="1323439"/>
          </a:xfrm>
          <a:prstGeom prst="rect">
            <a:avLst/>
          </a:prstGeom>
          <a:noFill/>
          <a:ln>
            <a:noFill/>
          </a:ln>
        </p:spPr>
        <p:txBody>
          <a:bodyPr wrap="none" lIns="91440" tIns="45720" rIns="91440" bIns="45720">
            <a:spAutoFit/>
          </a:bodyPr>
          <a:lstStyle/>
          <a:p>
            <a:pPr algn="ctr"/>
            <a:r>
              <a:rPr lang="en-GB" sz="8000" b="1" dirty="0">
                <a:ln w="12700">
                  <a:solidFill>
                    <a:schemeClr val="accent5"/>
                  </a:solidFill>
                  <a:prstDash val="solid"/>
                </a:ln>
                <a:pattFill prst="pct60">
                  <a:fgClr>
                    <a:srgbClr val="0070C0"/>
                  </a:fgClr>
                  <a:bgClr>
                    <a:schemeClr val="bg1"/>
                  </a:bgClr>
                </a:pattFill>
              </a:rPr>
              <a:t>The Flying Metamoja</a:t>
            </a:r>
            <a:r>
              <a:rPr lang="en-GB" sz="5400" b="1" dirty="0">
                <a:ln w="12700">
                  <a:solidFill>
                    <a:schemeClr val="accent5"/>
                  </a:solidFill>
                  <a:prstDash val="solid"/>
                </a:ln>
                <a:pattFill prst="pct60">
                  <a:fgClr>
                    <a:srgbClr val="0070C0"/>
                  </a:fgClr>
                  <a:bgClr>
                    <a:schemeClr val="bg1"/>
                  </a:bgClr>
                </a:pattFill>
              </a:rPr>
              <a:t> </a:t>
            </a:r>
          </a:p>
        </p:txBody>
      </p:sp>
      <p:pic>
        <p:nvPicPr>
          <p:cNvPr id="10" name="Picture 9" descr="A picture containing icon&#10;&#10;Description automatically generated">
            <a:extLst>
              <a:ext uri="{FF2B5EF4-FFF2-40B4-BE49-F238E27FC236}">
                <a16:creationId xmlns:a16="http://schemas.microsoft.com/office/drawing/2014/main" id="{1AF9E831-372B-9765-DD22-61FC55FD2D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34403">
            <a:off x="6444341" y="291030"/>
            <a:ext cx="2286000" cy="1609344"/>
          </a:xfrm>
          <a:prstGeom prst="rect">
            <a:avLst/>
          </a:prstGeom>
        </p:spPr>
      </p:pic>
      <p:pic>
        <p:nvPicPr>
          <p:cNvPr id="11" name="Picture 10">
            <a:extLst>
              <a:ext uri="{FF2B5EF4-FFF2-40B4-BE49-F238E27FC236}">
                <a16:creationId xmlns:a16="http://schemas.microsoft.com/office/drawing/2014/main" id="{898F2D42-3167-C5C5-9E3F-01B504E57227}"/>
              </a:ext>
            </a:extLst>
          </p:cNvPr>
          <p:cNvPicPr>
            <a:picLocks noChangeAspect="1"/>
          </p:cNvPicPr>
          <p:nvPr/>
        </p:nvPicPr>
        <p:blipFill>
          <a:blip r:embed="rId5"/>
          <a:stretch>
            <a:fillRect/>
          </a:stretch>
        </p:blipFill>
        <p:spPr>
          <a:xfrm>
            <a:off x="251520" y="161584"/>
            <a:ext cx="1916954" cy="1696789"/>
          </a:xfrm>
          <a:prstGeom prst="rect">
            <a:avLst/>
          </a:prstGeom>
        </p:spPr>
      </p:pic>
      <p:pic>
        <p:nvPicPr>
          <p:cNvPr id="12" name="Picture 11" descr="A picture containing text, linedrawing&#10;&#10;Description automatically generated">
            <a:extLst>
              <a:ext uri="{FF2B5EF4-FFF2-40B4-BE49-F238E27FC236}">
                <a16:creationId xmlns:a16="http://schemas.microsoft.com/office/drawing/2014/main" id="{468F96D2-6AAF-BCF8-82F6-9FAAD5B253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817" y="4055557"/>
            <a:ext cx="2098548" cy="18699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2C9D-5A6B-4667-2402-6C27A624D79E}"/>
              </a:ext>
            </a:extLst>
          </p:cNvPr>
          <p:cNvSpPr>
            <a:spLocks noGrp="1"/>
          </p:cNvSpPr>
          <p:nvPr>
            <p:ph type="title"/>
          </p:nvPr>
        </p:nvSpPr>
        <p:spPr/>
        <p:txBody>
          <a:bodyPr>
            <a:normAutofit fontScale="90000"/>
          </a:bodyPr>
          <a:lstStyle/>
          <a:p>
            <a:r>
              <a:rPr lang="en-GB" dirty="0"/>
              <a:t>Stage 1 – The Project Approach</a:t>
            </a:r>
          </a:p>
        </p:txBody>
      </p:sp>
      <p:pic>
        <p:nvPicPr>
          <p:cNvPr id="4" name="Content Placeholder 3" descr="A picture containing linedrawing&#10;&#10;Description automatically generated">
            <a:extLst>
              <a:ext uri="{FF2B5EF4-FFF2-40B4-BE49-F238E27FC236}">
                <a16:creationId xmlns:a16="http://schemas.microsoft.com/office/drawing/2014/main" id="{B7508F37-2D73-C63F-C522-1413E0D857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556792"/>
            <a:ext cx="2390775" cy="2066925"/>
          </a:xfrm>
          <a:prstGeom prst="rect">
            <a:avLst/>
          </a:prstGeom>
        </p:spPr>
      </p:pic>
      <p:pic>
        <p:nvPicPr>
          <p:cNvPr id="5" name="Picture 4">
            <a:extLst>
              <a:ext uri="{FF2B5EF4-FFF2-40B4-BE49-F238E27FC236}">
                <a16:creationId xmlns:a16="http://schemas.microsoft.com/office/drawing/2014/main" id="{84604558-B261-290B-9716-84716B3E8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5578" y="3359529"/>
            <a:ext cx="3133409" cy="186287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516D99B3-5ABB-E5A5-F382-9F9EC4F97B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3390" y="1556792"/>
            <a:ext cx="2647156" cy="3326102"/>
          </a:xfrm>
          <a:prstGeom prst="rect">
            <a:avLst/>
          </a:prstGeom>
        </p:spPr>
      </p:pic>
      <p:sp>
        <p:nvSpPr>
          <p:cNvPr id="8" name="Rectangle 7">
            <a:extLst>
              <a:ext uri="{FF2B5EF4-FFF2-40B4-BE49-F238E27FC236}">
                <a16:creationId xmlns:a16="http://schemas.microsoft.com/office/drawing/2014/main" id="{95767B7C-5CE2-42B8-D632-B51AA9FE3644}"/>
              </a:ext>
            </a:extLst>
          </p:cNvPr>
          <p:cNvSpPr/>
          <p:nvPr/>
        </p:nvSpPr>
        <p:spPr>
          <a:xfrm>
            <a:off x="1683554" y="3501008"/>
            <a:ext cx="535724"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1</a:t>
            </a:r>
          </a:p>
        </p:txBody>
      </p:sp>
      <p:sp>
        <p:nvSpPr>
          <p:cNvPr id="9" name="Rectangle 8">
            <a:extLst>
              <a:ext uri="{FF2B5EF4-FFF2-40B4-BE49-F238E27FC236}">
                <a16:creationId xmlns:a16="http://schemas.microsoft.com/office/drawing/2014/main" id="{B38596EF-D399-C83A-753B-0007511B1BCB}"/>
              </a:ext>
            </a:extLst>
          </p:cNvPr>
          <p:cNvSpPr/>
          <p:nvPr/>
        </p:nvSpPr>
        <p:spPr>
          <a:xfrm>
            <a:off x="4283968" y="4506908"/>
            <a:ext cx="776033" cy="923330"/>
          </a:xfrm>
          <a:prstGeom prst="rect">
            <a:avLst/>
          </a:prstGeom>
          <a:noFill/>
        </p:spPr>
        <p:txBody>
          <a:bodyPr wrap="squar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2</a:t>
            </a:r>
          </a:p>
        </p:txBody>
      </p:sp>
      <p:sp>
        <p:nvSpPr>
          <p:cNvPr id="10" name="Rectangle 9">
            <a:extLst>
              <a:ext uri="{FF2B5EF4-FFF2-40B4-BE49-F238E27FC236}">
                <a16:creationId xmlns:a16="http://schemas.microsoft.com/office/drawing/2014/main" id="{CFE4F4C9-04B5-4D25-A0D5-6BC43606CACE}"/>
              </a:ext>
            </a:extLst>
          </p:cNvPr>
          <p:cNvSpPr/>
          <p:nvPr/>
        </p:nvSpPr>
        <p:spPr>
          <a:xfrm>
            <a:off x="7386152" y="4989037"/>
            <a:ext cx="535724"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3</a:t>
            </a:r>
          </a:p>
        </p:txBody>
      </p:sp>
    </p:spTree>
    <p:extLst>
      <p:ext uri="{BB962C8B-B14F-4D97-AF65-F5344CB8AC3E}">
        <p14:creationId xmlns:p14="http://schemas.microsoft.com/office/powerpoint/2010/main" val="182686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3DD9A-4F82-19BB-3B6A-71C368FFB7AA}"/>
              </a:ext>
            </a:extLst>
          </p:cNvPr>
          <p:cNvSpPr>
            <a:spLocks noGrp="1"/>
          </p:cNvSpPr>
          <p:nvPr>
            <p:ph type="title"/>
          </p:nvPr>
        </p:nvSpPr>
        <p:spPr/>
        <p:txBody>
          <a:bodyPr/>
          <a:lstStyle/>
          <a:p>
            <a:r>
              <a:rPr lang="en-GB" dirty="0"/>
              <a:t>End of Stage 1 - Reflections</a:t>
            </a:r>
          </a:p>
        </p:txBody>
      </p:sp>
      <p:sp>
        <p:nvSpPr>
          <p:cNvPr id="3" name="Content Placeholder 2">
            <a:extLst>
              <a:ext uri="{FF2B5EF4-FFF2-40B4-BE49-F238E27FC236}">
                <a16:creationId xmlns:a16="http://schemas.microsoft.com/office/drawing/2014/main" id="{A959FD8C-1F41-370F-6118-DB05F936D7B2}"/>
              </a:ext>
            </a:extLst>
          </p:cNvPr>
          <p:cNvSpPr>
            <a:spLocks noGrp="1"/>
          </p:cNvSpPr>
          <p:nvPr>
            <p:ph idx="1"/>
          </p:nvPr>
        </p:nvSpPr>
        <p:spPr/>
        <p:txBody>
          <a:bodyPr>
            <a:normAutofit/>
          </a:bodyPr>
          <a:lstStyle/>
          <a:p>
            <a:pPr>
              <a:lnSpc>
                <a:spcPct val="115000"/>
              </a:lnSpc>
            </a:pPr>
            <a:r>
              <a:rPr lang="en-GB" sz="2800" dirty="0">
                <a:effectLst/>
                <a:ea typeface="Calibri" panose="020F0502020204030204" pitchFamily="34" charset="0"/>
                <a:cs typeface="Times New Roman" panose="02020603050405020304" pitchFamily="18" charset="0"/>
              </a:rPr>
              <a:t>What happened? What do you see? </a:t>
            </a:r>
          </a:p>
          <a:p>
            <a:pPr>
              <a:lnSpc>
                <a:spcPct val="115000"/>
              </a:lnSpc>
            </a:pPr>
            <a:r>
              <a:rPr lang="en-GB" sz="2800" dirty="0">
                <a:effectLst/>
                <a:ea typeface="Calibri" panose="020F0502020204030204" pitchFamily="34" charset="0"/>
                <a:cs typeface="Times New Roman" panose="02020603050405020304" pitchFamily="18" charset="0"/>
              </a:rPr>
              <a:t>How do you feel? Is your community better or worse off than before?</a:t>
            </a:r>
          </a:p>
          <a:p>
            <a:pPr>
              <a:lnSpc>
                <a:spcPct val="115000"/>
              </a:lnSpc>
            </a:pPr>
            <a:r>
              <a:rPr lang="en-GB" sz="2800" dirty="0">
                <a:effectLst/>
                <a:ea typeface="Calibri" panose="020F0502020204030204" pitchFamily="34" charset="0"/>
                <a:cs typeface="Times New Roman" panose="02020603050405020304" pitchFamily="18" charset="0"/>
              </a:rPr>
              <a:t>Whose fault is it that the </a:t>
            </a:r>
            <a:r>
              <a:rPr lang="en-GB" sz="2800" dirty="0">
                <a:solidFill>
                  <a:srgbClr val="0070C0"/>
                </a:solidFill>
                <a:effectLst/>
                <a:ea typeface="Calibri" panose="020F0502020204030204" pitchFamily="34" charset="0"/>
                <a:cs typeface="Times New Roman" panose="02020603050405020304" pitchFamily="18" charset="0"/>
              </a:rPr>
              <a:t>BLUES </a:t>
            </a:r>
            <a:r>
              <a:rPr lang="en-GB" sz="2800" dirty="0">
                <a:effectLst/>
                <a:ea typeface="Calibri" panose="020F0502020204030204" pitchFamily="34" charset="0"/>
                <a:cs typeface="Times New Roman" panose="02020603050405020304" pitchFamily="18" charset="0"/>
              </a:rPr>
              <a:t>did not benefit from or participate in the projects?</a:t>
            </a:r>
          </a:p>
          <a:p>
            <a:pPr>
              <a:lnSpc>
                <a:spcPct val="115000"/>
              </a:lnSpc>
              <a:spcAft>
                <a:spcPts val="1000"/>
              </a:spcAft>
            </a:pPr>
            <a:r>
              <a:rPr lang="en-GB" sz="2800" dirty="0">
                <a:effectLst/>
                <a:ea typeface="Calibri" panose="020F0502020204030204" pitchFamily="34" charset="0"/>
                <a:cs typeface="Times New Roman" panose="02020603050405020304" pitchFamily="18" charset="0"/>
              </a:rPr>
              <a:t>In this game did the </a:t>
            </a:r>
            <a:r>
              <a:rPr lang="en-GB" sz="2800" dirty="0">
                <a:solidFill>
                  <a:srgbClr val="FF0000"/>
                </a:solidFill>
                <a:effectLst/>
                <a:ea typeface="Calibri" panose="020F0502020204030204" pitchFamily="34" charset="0"/>
                <a:cs typeface="Times New Roman" panose="02020603050405020304" pitchFamily="18" charset="0"/>
              </a:rPr>
              <a:t>REDS </a:t>
            </a:r>
            <a:r>
              <a:rPr lang="en-GB" sz="2800" dirty="0">
                <a:effectLst/>
                <a:ea typeface="Calibri" panose="020F0502020204030204" pitchFamily="34" charset="0"/>
                <a:cs typeface="Times New Roman" panose="02020603050405020304" pitchFamily="18" charset="0"/>
              </a:rPr>
              <a:t>or </a:t>
            </a:r>
            <a:r>
              <a:rPr lang="en-GB" sz="2800" dirty="0">
                <a:solidFill>
                  <a:srgbClr val="00B050"/>
                </a:solidFill>
                <a:effectLst/>
                <a:ea typeface="Calibri" panose="020F0502020204030204" pitchFamily="34" charset="0"/>
                <a:cs typeface="Times New Roman" panose="02020603050405020304" pitchFamily="18" charset="0"/>
              </a:rPr>
              <a:t>GREENS </a:t>
            </a:r>
            <a:r>
              <a:rPr lang="en-GB" sz="2800" dirty="0">
                <a:effectLst/>
                <a:ea typeface="Calibri" panose="020F0502020204030204" pitchFamily="34" charset="0"/>
                <a:cs typeface="Times New Roman" panose="02020603050405020304" pitchFamily="18" charset="0"/>
              </a:rPr>
              <a:t>mistreat or discriminate against the </a:t>
            </a:r>
            <a:r>
              <a:rPr lang="en-GB" sz="2800" dirty="0">
                <a:solidFill>
                  <a:srgbClr val="0070C0"/>
                </a:solidFill>
                <a:effectLst/>
                <a:ea typeface="Calibri" panose="020F0502020204030204" pitchFamily="34" charset="0"/>
                <a:cs typeface="Times New Roman" panose="02020603050405020304" pitchFamily="18" charset="0"/>
              </a:rPr>
              <a:t>BLUES</a:t>
            </a:r>
            <a:r>
              <a:rPr lang="en-GB" sz="2800" dirty="0">
                <a:effectLst/>
                <a:ea typeface="Calibri" panose="020F0502020204030204" pitchFamily="34" charset="0"/>
                <a:cs typeface="Times New Roman" panose="02020603050405020304" pitchFamily="18" charset="0"/>
              </a:rPr>
              <a:t>?</a:t>
            </a:r>
          </a:p>
          <a:p>
            <a:pPr marL="0" indent="0">
              <a:buNone/>
            </a:pPr>
            <a:endParaRPr lang="en-GB" dirty="0"/>
          </a:p>
        </p:txBody>
      </p:sp>
    </p:spTree>
    <p:extLst>
      <p:ext uri="{BB962C8B-B14F-4D97-AF65-F5344CB8AC3E}">
        <p14:creationId xmlns:p14="http://schemas.microsoft.com/office/powerpoint/2010/main" val="136959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1B86-22C0-C371-EB11-BF1B607742DC}"/>
              </a:ext>
            </a:extLst>
          </p:cNvPr>
          <p:cNvSpPr>
            <a:spLocks noGrp="1"/>
          </p:cNvSpPr>
          <p:nvPr>
            <p:ph type="title"/>
          </p:nvPr>
        </p:nvSpPr>
        <p:spPr/>
        <p:txBody>
          <a:bodyPr>
            <a:normAutofit fontScale="90000"/>
          </a:bodyPr>
          <a:lstStyle/>
          <a:p>
            <a:r>
              <a:rPr lang="en-GB" dirty="0"/>
              <a:t>Stage 2 – Church Mobilisation</a:t>
            </a:r>
          </a:p>
        </p:txBody>
      </p:sp>
      <p:sp>
        <p:nvSpPr>
          <p:cNvPr id="3" name="Content Placeholder 2">
            <a:extLst>
              <a:ext uri="{FF2B5EF4-FFF2-40B4-BE49-F238E27FC236}">
                <a16:creationId xmlns:a16="http://schemas.microsoft.com/office/drawing/2014/main" id="{7C5BA633-FFD4-562D-A988-BCD215AA456D}"/>
              </a:ext>
            </a:extLst>
          </p:cNvPr>
          <p:cNvSpPr>
            <a:spLocks noGrp="1"/>
          </p:cNvSpPr>
          <p:nvPr>
            <p:ph sz="half" idx="1"/>
          </p:nvPr>
        </p:nvSpPr>
        <p:spPr/>
        <p:txBody>
          <a:bodyPr>
            <a:normAutofit/>
          </a:bodyPr>
          <a:lstStyle/>
          <a:p>
            <a:pPr marL="0" indent="0">
              <a:buNone/>
            </a:pPr>
            <a:r>
              <a:rPr lang="en-GB" sz="1800" dirty="0">
                <a:effectLst/>
                <a:ea typeface="Calibri" panose="020F0502020204030204" pitchFamily="34" charset="0"/>
                <a:cs typeface="Times New Roman" panose="02020603050405020304" pitchFamily="18" charset="0"/>
              </a:rPr>
              <a:t> </a:t>
            </a:r>
            <a:r>
              <a:rPr lang="en-GB" sz="2800" dirty="0">
                <a:effectLst/>
                <a:ea typeface="Calibri" panose="020F0502020204030204" pitchFamily="34" charset="0"/>
              </a:rPr>
              <a:t>“Before we used to only preach and teach the Word.  But now, we are transforming the world around us, through a fish farming project, fattening chickens and goats, and growing spinach, aubergine, tomatoes, bananas and maize.” </a:t>
            </a:r>
            <a:endParaRPr lang="en-GB" sz="2800" dirty="0"/>
          </a:p>
          <a:p>
            <a:pPr marL="0" indent="0">
              <a:buNone/>
            </a:pPr>
            <a:endParaRPr lang="en-GB" dirty="0"/>
          </a:p>
        </p:txBody>
      </p:sp>
      <p:pic>
        <p:nvPicPr>
          <p:cNvPr id="5" name="Content Placeholder 4">
            <a:extLst>
              <a:ext uri="{FF2B5EF4-FFF2-40B4-BE49-F238E27FC236}">
                <a16:creationId xmlns:a16="http://schemas.microsoft.com/office/drawing/2014/main" id="{C7A60773-8399-6ED0-D80B-225C1D5F2A87}"/>
              </a:ext>
            </a:extLst>
          </p:cNvPr>
          <p:cNvPicPr>
            <a:picLocks noGrp="1" noChangeAspect="1"/>
          </p:cNvPicPr>
          <p:nvPr>
            <p:ph sz="half" idx="2"/>
          </p:nvPr>
        </p:nvPicPr>
        <p:blipFill>
          <a:blip r:embed="rId2"/>
          <a:stretch>
            <a:fillRect/>
          </a:stretch>
        </p:blipFill>
        <p:spPr>
          <a:xfrm>
            <a:off x="4758930" y="2348880"/>
            <a:ext cx="4273662" cy="2736304"/>
          </a:xfrm>
          <a:prstGeom prst="rect">
            <a:avLst/>
          </a:prstGeom>
        </p:spPr>
      </p:pic>
    </p:spTree>
    <p:extLst>
      <p:ext uri="{BB962C8B-B14F-4D97-AF65-F5344CB8AC3E}">
        <p14:creationId xmlns:p14="http://schemas.microsoft.com/office/powerpoint/2010/main" val="84043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3D72-7CCA-75B1-D556-BC5AC7FC805F}"/>
              </a:ext>
            </a:extLst>
          </p:cNvPr>
          <p:cNvSpPr>
            <a:spLocks noGrp="1"/>
          </p:cNvSpPr>
          <p:nvPr>
            <p:ph type="title"/>
          </p:nvPr>
        </p:nvSpPr>
        <p:spPr/>
        <p:txBody>
          <a:bodyPr>
            <a:normAutofit fontScale="90000"/>
          </a:bodyPr>
          <a:lstStyle/>
          <a:p>
            <a:r>
              <a:rPr lang="en-GB" dirty="0"/>
              <a:t>Stage 2 – Church Mobilisation</a:t>
            </a:r>
          </a:p>
        </p:txBody>
      </p:sp>
      <p:sp>
        <p:nvSpPr>
          <p:cNvPr id="4" name="Content Placeholder 3">
            <a:extLst>
              <a:ext uri="{FF2B5EF4-FFF2-40B4-BE49-F238E27FC236}">
                <a16:creationId xmlns:a16="http://schemas.microsoft.com/office/drawing/2014/main" id="{13BF6D41-0C32-6B6F-752F-5B7491F12C5D}"/>
              </a:ext>
            </a:extLst>
          </p:cNvPr>
          <p:cNvSpPr>
            <a:spLocks noGrp="1"/>
          </p:cNvSpPr>
          <p:nvPr>
            <p:ph sz="half" idx="2"/>
          </p:nvPr>
        </p:nvSpPr>
        <p:spPr>
          <a:xfrm>
            <a:off x="323528" y="1545908"/>
            <a:ext cx="4040188" cy="3951288"/>
          </a:xfrm>
        </p:spPr>
        <p:txBody>
          <a:bodyPr>
            <a:normAutofit lnSpcReduction="10000"/>
          </a:bodyPr>
          <a:lstStyle/>
          <a:p>
            <a:pPr marL="0" indent="0">
              <a:buNone/>
            </a:pPr>
            <a:r>
              <a:rPr lang="en-US" sz="2800" dirty="0">
                <a:effectLst/>
                <a:ea typeface="Calibri" panose="020F0502020204030204" pitchFamily="34" charset="0"/>
                <a:cs typeface="Times New Roman" panose="02020603050405020304" pitchFamily="18" charset="0"/>
              </a:rPr>
              <a:t>“</a:t>
            </a:r>
            <a:r>
              <a:rPr lang="en-GB" sz="2800" dirty="0">
                <a:ea typeface="Calibri" panose="020F0502020204030204" pitchFamily="34" charset="0"/>
                <a:cs typeface="Times New Roman" panose="02020603050405020304" pitchFamily="18" charset="0"/>
              </a:rPr>
              <a:t>B</a:t>
            </a:r>
            <a:r>
              <a:rPr lang="en-GB" sz="2800" dirty="0">
                <a:effectLst/>
                <a:ea typeface="Calibri" panose="020F0502020204030204" pitchFamily="34" charset="0"/>
              </a:rPr>
              <a:t>efore everyone felt that they were alone. But now that we have started CCMP, we are together. We share our problems together and pray with one another. When one of us is struggling we have something to offer that person.”</a:t>
            </a:r>
            <a:endParaRPr lang="en-GB" sz="2800" dirty="0"/>
          </a:p>
          <a:p>
            <a:endParaRPr lang="en-GB" dirty="0"/>
          </a:p>
        </p:txBody>
      </p:sp>
      <p:pic>
        <p:nvPicPr>
          <p:cNvPr id="7" name="Content Placeholder 6" descr="A drawing of a group of people&#10;&#10;Description automatically generated with low confidence">
            <a:extLst>
              <a:ext uri="{FF2B5EF4-FFF2-40B4-BE49-F238E27FC236}">
                <a16:creationId xmlns:a16="http://schemas.microsoft.com/office/drawing/2014/main" id="{A1A5E2C3-7429-E1D7-296D-7DB5F67A6EF9}"/>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337318" y="1844824"/>
            <a:ext cx="4486401" cy="3745875"/>
          </a:xfrm>
          <a:prstGeom prst="rect">
            <a:avLst/>
          </a:prstGeom>
        </p:spPr>
      </p:pic>
    </p:spTree>
    <p:extLst>
      <p:ext uri="{BB962C8B-B14F-4D97-AF65-F5344CB8AC3E}">
        <p14:creationId xmlns:p14="http://schemas.microsoft.com/office/powerpoint/2010/main" val="348154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09A7A-19B0-C015-93C7-9CA1E3759FFF}"/>
              </a:ext>
            </a:extLst>
          </p:cNvPr>
          <p:cNvSpPr>
            <a:spLocks noGrp="1"/>
          </p:cNvSpPr>
          <p:nvPr>
            <p:ph type="title"/>
          </p:nvPr>
        </p:nvSpPr>
        <p:spPr/>
        <p:txBody>
          <a:bodyPr>
            <a:normAutofit fontScale="90000"/>
          </a:bodyPr>
          <a:lstStyle/>
          <a:p>
            <a:r>
              <a:rPr lang="en-GB" dirty="0"/>
              <a:t>Stage 2 – Church and Community Mobilisation</a:t>
            </a:r>
          </a:p>
        </p:txBody>
      </p:sp>
      <p:pic>
        <p:nvPicPr>
          <p:cNvPr id="7" name="Picture 6" descr="Q:\Overseas\Worldwide Files\Umoja\Kenya photos\IMG_1123.JPG">
            <a:extLst>
              <a:ext uri="{FF2B5EF4-FFF2-40B4-BE49-F238E27FC236}">
                <a16:creationId xmlns:a16="http://schemas.microsoft.com/office/drawing/2014/main" id="{0237A1EA-3293-24EF-25E2-68D36580AC6E}"/>
              </a:ext>
            </a:extLst>
          </p:cNvPr>
          <p:cNvPicPr/>
          <p:nvPr/>
        </p:nvPicPr>
        <p:blipFill rotWithShape="1">
          <a:blip r:embed="rId2" cstate="print"/>
          <a:srcRect t="14365" b="-14365"/>
          <a:stretch/>
        </p:blipFill>
        <p:spPr bwMode="auto">
          <a:xfrm>
            <a:off x="606388" y="1417638"/>
            <a:ext cx="7931224" cy="5165724"/>
          </a:xfrm>
          <a:prstGeom prst="rect">
            <a:avLst/>
          </a:prstGeom>
          <a:noFill/>
          <a:ln w="9525">
            <a:noFill/>
            <a:miter lim="800000"/>
            <a:headEnd/>
            <a:tailEnd/>
          </a:ln>
        </p:spPr>
      </p:pic>
      <p:sp>
        <p:nvSpPr>
          <p:cNvPr id="8" name="TextBox 7">
            <a:extLst>
              <a:ext uri="{FF2B5EF4-FFF2-40B4-BE49-F238E27FC236}">
                <a16:creationId xmlns:a16="http://schemas.microsoft.com/office/drawing/2014/main" id="{1E12982F-1734-DA97-8AA2-9254431DAD6D}"/>
              </a:ext>
            </a:extLst>
          </p:cNvPr>
          <p:cNvSpPr txBox="1"/>
          <p:nvPr/>
        </p:nvSpPr>
        <p:spPr>
          <a:xfrm>
            <a:off x="1475656" y="1916832"/>
            <a:ext cx="2376264" cy="523220"/>
          </a:xfrm>
          <a:prstGeom prst="rect">
            <a:avLst/>
          </a:prstGeom>
          <a:noFill/>
        </p:spPr>
        <p:txBody>
          <a:bodyPr wrap="square" rtlCol="0">
            <a:spAutoFit/>
          </a:bodyPr>
          <a:lstStyle/>
          <a:p>
            <a:r>
              <a:rPr lang="en-GB" sz="2800" dirty="0">
                <a:solidFill>
                  <a:schemeClr val="bg1"/>
                </a:solidFill>
              </a:rPr>
              <a:t>Health Centre</a:t>
            </a:r>
          </a:p>
        </p:txBody>
      </p:sp>
    </p:spTree>
    <p:extLst>
      <p:ext uri="{BB962C8B-B14F-4D97-AF65-F5344CB8AC3E}">
        <p14:creationId xmlns:p14="http://schemas.microsoft.com/office/powerpoint/2010/main" val="325415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outside a building&#10;&#10;Description automatically generated with medium confidence">
            <a:extLst>
              <a:ext uri="{FF2B5EF4-FFF2-40B4-BE49-F238E27FC236}">
                <a16:creationId xmlns:a16="http://schemas.microsoft.com/office/drawing/2014/main" id="{1305F846-8ACE-714E-369E-235A526E70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13670"/>
          <a:stretch/>
        </p:blipFill>
        <p:spPr>
          <a:xfrm>
            <a:off x="89755" y="116632"/>
            <a:ext cx="8964489" cy="5803244"/>
          </a:xfrm>
          <a:prstGeom prst="rect">
            <a:avLst/>
          </a:prstGeom>
        </p:spPr>
      </p:pic>
      <p:sp>
        <p:nvSpPr>
          <p:cNvPr id="5" name="TextBox 4">
            <a:extLst>
              <a:ext uri="{FF2B5EF4-FFF2-40B4-BE49-F238E27FC236}">
                <a16:creationId xmlns:a16="http://schemas.microsoft.com/office/drawing/2014/main" id="{3BB539C5-FEF9-1DF5-2094-B2829A3A493D}"/>
              </a:ext>
            </a:extLst>
          </p:cNvPr>
          <p:cNvSpPr txBox="1"/>
          <p:nvPr/>
        </p:nvSpPr>
        <p:spPr>
          <a:xfrm>
            <a:off x="1475656" y="5157192"/>
            <a:ext cx="5760640" cy="523220"/>
          </a:xfrm>
          <a:prstGeom prst="rect">
            <a:avLst/>
          </a:prstGeom>
          <a:noFill/>
        </p:spPr>
        <p:txBody>
          <a:bodyPr wrap="square">
            <a:spAutoFit/>
          </a:bodyPr>
          <a:lstStyle/>
          <a:p>
            <a:r>
              <a:rPr lang="en-GB" sz="2800" dirty="0">
                <a:solidFill>
                  <a:schemeClr val="bg1"/>
                </a:solidFill>
                <a:effectLst/>
                <a:latin typeface="+mn-lt"/>
                <a:ea typeface="Calibri" panose="020F0502020204030204" pitchFamily="34" charset="0"/>
                <a:cs typeface="Times New Roman" panose="02020603050405020304" pitchFamily="18" charset="0"/>
              </a:rPr>
              <a:t> “We only win when we win together.”</a:t>
            </a:r>
            <a:endParaRPr lang="en-GB" sz="2800" dirty="0"/>
          </a:p>
        </p:txBody>
      </p:sp>
    </p:spTree>
    <p:extLst>
      <p:ext uri="{BB962C8B-B14F-4D97-AF65-F5344CB8AC3E}">
        <p14:creationId xmlns:p14="http://schemas.microsoft.com/office/powerpoint/2010/main" val="253933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372E-6855-F735-2CE3-BE21710B6309}"/>
              </a:ext>
            </a:extLst>
          </p:cNvPr>
          <p:cNvSpPr>
            <a:spLocks noGrp="1"/>
          </p:cNvSpPr>
          <p:nvPr>
            <p:ph type="title"/>
          </p:nvPr>
        </p:nvSpPr>
        <p:spPr/>
        <p:txBody>
          <a:bodyPr/>
          <a:lstStyle/>
          <a:p>
            <a:r>
              <a:rPr lang="en-GB" dirty="0"/>
              <a:t>End of Game - Reflections</a:t>
            </a:r>
          </a:p>
        </p:txBody>
      </p:sp>
      <p:sp>
        <p:nvSpPr>
          <p:cNvPr id="3" name="Content Placeholder 2">
            <a:extLst>
              <a:ext uri="{FF2B5EF4-FFF2-40B4-BE49-F238E27FC236}">
                <a16:creationId xmlns:a16="http://schemas.microsoft.com/office/drawing/2014/main" id="{9A4B1817-7549-E7E9-15CD-BF282D1829D8}"/>
              </a:ext>
            </a:extLst>
          </p:cNvPr>
          <p:cNvSpPr>
            <a:spLocks noGrp="1"/>
          </p:cNvSpPr>
          <p:nvPr>
            <p:ph idx="1"/>
          </p:nvPr>
        </p:nvSpPr>
        <p:spPr>
          <a:xfrm>
            <a:off x="467568" y="1484784"/>
            <a:ext cx="8229600" cy="4525963"/>
          </a:xfrm>
        </p:spPr>
        <p:txBody>
          <a:bodyPr>
            <a:normAutofit/>
          </a:bodyPr>
          <a:lstStyle/>
          <a:p>
            <a:pPr>
              <a:lnSpc>
                <a:spcPct val="115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have you learnt from the game about how we work for change in our own local communities, or how we support projects in other countries? </a:t>
            </a:r>
          </a:p>
          <a:p>
            <a:pPr>
              <a:lnSpc>
                <a:spcPct val="115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Who might be the </a:t>
            </a:r>
            <a:r>
              <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REDS</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GREENS </a:t>
            </a:r>
            <a:r>
              <a:rPr lang="en-GB" sz="2400" dirty="0">
                <a:effectLst/>
                <a:latin typeface="Calibri" panose="020F0502020204030204" pitchFamily="34" charset="0"/>
                <a:ea typeface="Calibri" panose="020F0502020204030204" pitchFamily="34" charset="0"/>
                <a:cs typeface="Times New Roman" panose="02020603050405020304" pitchFamily="18" charset="0"/>
              </a:rPr>
              <a:t>and </a:t>
            </a:r>
            <a:r>
              <a:rPr lang="en-GB" sz="2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BLUES </a:t>
            </a:r>
            <a:r>
              <a:rPr lang="en-GB" sz="2400" dirty="0">
                <a:effectLst/>
                <a:latin typeface="Calibri" panose="020F0502020204030204" pitchFamily="34" charset="0"/>
                <a:ea typeface="Calibri" panose="020F0502020204030204" pitchFamily="34" charset="0"/>
                <a:cs typeface="Times New Roman" panose="02020603050405020304" pitchFamily="18" charset="0"/>
              </a:rPr>
              <a:t>in your community and how would you describe them? </a:t>
            </a:r>
          </a:p>
          <a:p>
            <a:pPr>
              <a:lnSpc>
                <a:spcPct val="115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How can we support the </a:t>
            </a:r>
            <a:r>
              <a:rPr lang="en-GB" sz="2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BLUES </a:t>
            </a:r>
            <a:r>
              <a:rPr lang="en-GB" sz="2400" dirty="0">
                <a:effectLst/>
                <a:latin typeface="Calibri" panose="020F0502020204030204" pitchFamily="34" charset="0"/>
                <a:ea typeface="Calibri" panose="020F0502020204030204" pitchFamily="34" charset="0"/>
                <a:cs typeface="Times New Roman" panose="02020603050405020304" pitchFamily="18" charset="0"/>
              </a:rPr>
              <a:t>without excluding the </a:t>
            </a:r>
            <a:r>
              <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REDS </a:t>
            </a:r>
            <a:r>
              <a:rPr lang="en-GB" sz="2400" dirty="0">
                <a:effectLst/>
                <a:latin typeface="Calibri" panose="020F0502020204030204" pitchFamily="34" charset="0"/>
                <a:ea typeface="Calibri" panose="020F0502020204030204" pitchFamily="34" charset="0"/>
                <a:cs typeface="Times New Roman" panose="02020603050405020304" pitchFamily="18" charset="0"/>
              </a:rPr>
              <a:t>and </a:t>
            </a:r>
            <a:r>
              <a:rPr lang="en-GB"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GREENS</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examples can you share of initiatives that are locally owned that engage with the whole person and bring lasting change?</a:t>
            </a:r>
          </a:p>
        </p:txBody>
      </p:sp>
    </p:spTree>
    <p:extLst>
      <p:ext uri="{BB962C8B-B14F-4D97-AF65-F5344CB8AC3E}">
        <p14:creationId xmlns:p14="http://schemas.microsoft.com/office/powerpoint/2010/main" val="226393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341</Words>
  <Application>Microsoft Office PowerPoint</Application>
  <PresentationFormat>On-screen Show (4:3)</PresentationFormat>
  <Paragraphs>25</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Verdana</vt:lpstr>
      <vt:lpstr>Office Theme</vt:lpstr>
      <vt:lpstr>PowerPoint Presentation</vt:lpstr>
      <vt:lpstr>Stage 1 – The Project Approach</vt:lpstr>
      <vt:lpstr>End of Stage 1 - Reflections</vt:lpstr>
      <vt:lpstr>Stage 2 – Church Mobilisation</vt:lpstr>
      <vt:lpstr>Stage 2 – Church Mobilisation</vt:lpstr>
      <vt:lpstr>Stage 2 – Church and Community Mobilisation</vt:lpstr>
      <vt:lpstr>PowerPoint Presentation</vt:lpstr>
      <vt:lpstr>End of Game - Reflections</vt:lpstr>
    </vt:vector>
  </TitlesOfParts>
  <Company>Mothers'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DEVELOPMENT GAME</dc:title>
  <dc:creator>A&amp;O</dc:creator>
  <cp:lastModifiedBy>Alison Fernandes</cp:lastModifiedBy>
  <cp:revision>56</cp:revision>
  <dcterms:created xsi:type="dcterms:W3CDTF">2013-09-11T12:54:20Z</dcterms:created>
  <dcterms:modified xsi:type="dcterms:W3CDTF">2023-03-31T09:12:39Z</dcterms:modified>
</cp:coreProperties>
</file>